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45423672-A282-4A04-BA6D-CECC6F201A59}" type="datetimeFigureOut">
              <a:rPr lang="pl-PL" smtClean="0"/>
              <a:t>2013-08-20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69F3D94-945D-464F-BE81-3BFB1B08C21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23672-A282-4A04-BA6D-CECC6F201A59}" type="datetimeFigureOut">
              <a:rPr lang="pl-PL" smtClean="0"/>
              <a:t>2013-08-20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F3D94-945D-464F-BE81-3BFB1B08C21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23672-A282-4A04-BA6D-CECC6F201A59}" type="datetimeFigureOut">
              <a:rPr lang="pl-PL" smtClean="0"/>
              <a:t>2013-08-20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F3D94-945D-464F-BE81-3BFB1B08C21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23672-A282-4A04-BA6D-CECC6F201A59}" type="datetimeFigureOut">
              <a:rPr lang="pl-PL" smtClean="0"/>
              <a:t>2013-08-20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F3D94-945D-464F-BE81-3BFB1B08C21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23672-A282-4A04-BA6D-CECC6F201A59}" type="datetimeFigureOut">
              <a:rPr lang="pl-PL" smtClean="0"/>
              <a:t>2013-08-20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F3D94-945D-464F-BE81-3BFB1B08C21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23672-A282-4A04-BA6D-CECC6F201A59}" type="datetimeFigureOut">
              <a:rPr lang="pl-PL" smtClean="0"/>
              <a:t>2013-08-20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F3D94-945D-464F-BE81-3BFB1B08C21B}" type="slidenum">
              <a:rPr lang="pl-PL" smtClean="0"/>
              <a:t>‹#›</a:t>
            </a:fld>
            <a:endParaRPr lang="pl-P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23672-A282-4A04-BA6D-CECC6F201A59}" type="datetimeFigureOut">
              <a:rPr lang="pl-PL" smtClean="0"/>
              <a:t>2013-08-20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F3D94-945D-464F-BE81-3BFB1B08C21B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23672-A282-4A04-BA6D-CECC6F201A59}" type="datetimeFigureOut">
              <a:rPr lang="pl-PL" smtClean="0"/>
              <a:t>2013-08-20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F3D94-945D-464F-BE81-3BFB1B08C21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23672-A282-4A04-BA6D-CECC6F201A59}" type="datetimeFigureOut">
              <a:rPr lang="pl-PL" smtClean="0"/>
              <a:t>2013-08-20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F3D94-945D-464F-BE81-3BFB1B08C21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45423672-A282-4A04-BA6D-CECC6F201A59}" type="datetimeFigureOut">
              <a:rPr lang="pl-PL" smtClean="0"/>
              <a:t>2013-08-20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69F3D94-945D-464F-BE81-3BFB1B08C21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45423672-A282-4A04-BA6D-CECC6F201A59}" type="datetimeFigureOut">
              <a:rPr lang="pl-PL" smtClean="0"/>
              <a:t>2013-08-20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69F3D94-945D-464F-BE81-3BFB1B08C21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5423672-A282-4A04-BA6D-CECC6F201A59}" type="datetimeFigureOut">
              <a:rPr lang="pl-PL" smtClean="0"/>
              <a:t>2013-08-20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69F3D94-945D-464F-BE81-3BFB1B08C21B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>
                <a:solidFill>
                  <a:srgbClr val="00B0F0"/>
                </a:solidFill>
              </a:rPr>
              <a:t>Co to są </a:t>
            </a:r>
            <a:r>
              <a:rPr lang="pl-PL" dirty="0" smtClean="0">
                <a:solidFill>
                  <a:srgbClr val="00B0F0"/>
                </a:solidFill>
              </a:rPr>
              <a:t>jednomiany?</a:t>
            </a:r>
            <a:endParaRPr lang="pl-PL" dirty="0">
              <a:solidFill>
                <a:srgbClr val="00B0F0"/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691680" y="4581128"/>
            <a:ext cx="5712179" cy="967526"/>
          </a:xfrm>
        </p:spPr>
        <p:txBody>
          <a:bodyPr/>
          <a:lstStyle/>
          <a:p>
            <a:r>
              <a:rPr lang="pl-PL" dirty="0"/>
              <a:t>Jednomian, współczynnik liczbowy, porządkowanie</a:t>
            </a:r>
          </a:p>
        </p:txBody>
      </p:sp>
      <p:pic>
        <p:nvPicPr>
          <p:cNvPr id="1030" name="Picture 6" descr="C:\Users\Ania\AppData\Local\Microsoft\Windows\Temporary Internet Files\Content.IE5\AKSHKWQ7\MP900439294[2]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268" b="100000" l="20800" r="8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091" t="9760" r="14000"/>
          <a:stretch/>
        </p:blipFill>
        <p:spPr bwMode="auto">
          <a:xfrm>
            <a:off x="6631569" y="1412776"/>
            <a:ext cx="2564177" cy="5492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488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84536" y="462319"/>
            <a:ext cx="6965245" cy="1202485"/>
          </a:xfrm>
        </p:spPr>
        <p:txBody>
          <a:bodyPr>
            <a:normAutofit/>
          </a:bodyPr>
          <a:lstStyle/>
          <a:p>
            <a:r>
              <a:rPr lang="pl-PL" sz="3600" dirty="0" smtClean="0">
                <a:solidFill>
                  <a:schemeClr val="accent3">
                    <a:lumMod val="50000"/>
                  </a:schemeClr>
                </a:solidFill>
              </a:rPr>
              <a:t>Jednomiany to:</a:t>
            </a:r>
            <a:endParaRPr lang="pl-PL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15617" y="2192657"/>
            <a:ext cx="5940976" cy="3603812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pl-PL" b="1" dirty="0" smtClean="0">
                <a:solidFill>
                  <a:srgbClr val="0070C0"/>
                </a:solidFill>
              </a:rPr>
              <a:t>Liczby</a:t>
            </a:r>
          </a:p>
          <a:p>
            <a:pPr>
              <a:lnSpc>
                <a:spcPct val="250000"/>
              </a:lnSpc>
            </a:pPr>
            <a:r>
              <a:rPr lang="pl-PL" b="1" dirty="0" smtClean="0">
                <a:solidFill>
                  <a:srgbClr val="0070C0"/>
                </a:solidFill>
              </a:rPr>
              <a:t>Litery</a:t>
            </a:r>
          </a:p>
          <a:p>
            <a:pPr>
              <a:lnSpc>
                <a:spcPct val="250000"/>
              </a:lnSpc>
            </a:pPr>
            <a:r>
              <a:rPr lang="pl-PL" b="1" dirty="0" smtClean="0">
                <a:solidFill>
                  <a:srgbClr val="0070C0"/>
                </a:solidFill>
              </a:rPr>
              <a:t>Liczby i litery</a:t>
            </a:r>
            <a:endParaRPr lang="pl-PL" b="1" dirty="0">
              <a:solidFill>
                <a:srgbClr val="0070C0"/>
              </a:solidFill>
            </a:endParaRPr>
          </a:p>
        </p:txBody>
      </p:sp>
      <p:grpSp>
        <p:nvGrpSpPr>
          <p:cNvPr id="9" name="Grupa 8"/>
          <p:cNvGrpSpPr/>
          <p:nvPr/>
        </p:nvGrpSpPr>
        <p:grpSpPr>
          <a:xfrm>
            <a:off x="3618797" y="2267650"/>
            <a:ext cx="4344135" cy="801310"/>
            <a:chOff x="3419704" y="2267650"/>
            <a:chExt cx="4344135" cy="801310"/>
          </a:xfrm>
        </p:grpSpPr>
        <p:sp>
          <p:nvSpPr>
            <p:cNvPr id="4" name="Prostokąt 3"/>
            <p:cNvSpPr/>
            <p:nvPr/>
          </p:nvSpPr>
          <p:spPr>
            <a:xfrm>
              <a:off x="3419704" y="2484185"/>
              <a:ext cx="425116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l-PL" sz="32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5</a:t>
              </a:r>
              <a:endParaRPr lang="pl-PL" sz="32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5" name="Prostokąt 4"/>
            <p:cNvSpPr/>
            <p:nvPr/>
          </p:nvSpPr>
          <p:spPr>
            <a:xfrm>
              <a:off x="4403305" y="2484185"/>
              <a:ext cx="527709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l-PL" sz="32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-2</a:t>
              </a:r>
              <a:endParaRPr lang="pl-PL" sz="32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6" name="Prostokąt 5"/>
            <p:cNvSpPr/>
            <p:nvPr/>
          </p:nvSpPr>
          <p:spPr>
            <a:xfrm>
              <a:off x="5489499" y="2484185"/>
              <a:ext cx="1008609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l-PL" sz="32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0,34</a:t>
              </a:r>
              <a:endParaRPr lang="pl-PL" sz="32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Prostokąt 6"/>
                <p:cNvSpPr/>
                <p:nvPr/>
              </p:nvSpPr>
              <p:spPr>
                <a:xfrm>
                  <a:off x="7056593" y="2267650"/>
                  <a:ext cx="707246" cy="801310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pl-PL" sz="3200" b="1" cap="none" spc="0" dirty="0" smtClean="0">
                      <a:ln w="1905"/>
                      <a:gradFill>
                        <a:gsLst>
                          <a:gs pos="0">
                            <a:schemeClr val="accent6">
                              <a:shade val="20000"/>
                              <a:satMod val="200000"/>
                            </a:schemeClr>
                          </a:gs>
                          <a:gs pos="78000">
                            <a:schemeClr val="accent6">
                              <a:tint val="90000"/>
                              <a:shade val="89000"/>
                              <a:satMod val="220000"/>
                            </a:schemeClr>
                          </a:gs>
                          <a:gs pos="100000">
                            <a:schemeClr val="accent6">
                              <a:tint val="12000"/>
                              <a:satMod val="255000"/>
                            </a:schemeClr>
                          </a:gs>
                        </a:gsLst>
                        <a:lin ang="5400000"/>
                      </a:gradFill>
                      <a:effectLst>
                        <a:innerShdw blurRad="69850" dist="43180" dir="5400000">
                          <a:srgbClr val="000000">
                            <a:alpha val="65000"/>
                          </a:srgbClr>
                        </a:innerShdw>
                      </a:effectLst>
                    </a:rPr>
                    <a:t>-1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pl-PL" sz="3200" b="1" i="1" cap="none" spc="0" dirty="0" smtClean="0">
                              <a:ln w="1905"/>
                              <a:gradFill>
                                <a:gsLst>
                                  <a:gs pos="0">
                                    <a:schemeClr val="accent6">
                                      <a:shade val="20000"/>
                                      <a:satMod val="200000"/>
                                    </a:schemeClr>
                                  </a:gs>
                                  <a:gs pos="78000">
                                    <a:schemeClr val="accent6">
                                      <a:tint val="90000"/>
                                      <a:shade val="89000"/>
                                      <a:satMod val="220000"/>
                                    </a:schemeClr>
                                  </a:gs>
                                  <a:gs pos="100000">
                                    <a:schemeClr val="accent6">
                                      <a:tint val="12000"/>
                                      <a:satMod val="25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innerShdw blurRad="69850" dist="43180" dir="5400000">
                                  <a:srgbClr val="000000">
                                    <a:alpha val="65000"/>
                                  </a:srgbClr>
                                </a:inn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sz="3200" b="1" i="1" cap="none" spc="0" dirty="0" smtClean="0">
                              <a:ln w="1905"/>
                              <a:gradFill>
                                <a:gsLst>
                                  <a:gs pos="0">
                                    <a:schemeClr val="accent6">
                                      <a:shade val="20000"/>
                                      <a:satMod val="200000"/>
                                    </a:schemeClr>
                                  </a:gs>
                                  <a:gs pos="78000">
                                    <a:schemeClr val="accent6">
                                      <a:tint val="90000"/>
                                      <a:shade val="89000"/>
                                      <a:satMod val="220000"/>
                                    </a:schemeClr>
                                  </a:gs>
                                  <a:gs pos="100000">
                                    <a:schemeClr val="accent6">
                                      <a:tint val="12000"/>
                                      <a:satMod val="25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innerShdw blurRad="69850" dist="43180" dir="5400000">
                                  <a:srgbClr val="000000">
                                    <a:alpha val="65000"/>
                                  </a:srgbClr>
                                </a:innerShdw>
                              </a:effectLst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pl-PL" sz="3200" b="1" i="1" cap="none" spc="0" dirty="0" smtClean="0">
                              <a:ln w="1905"/>
                              <a:gradFill>
                                <a:gsLst>
                                  <a:gs pos="0">
                                    <a:schemeClr val="accent6">
                                      <a:shade val="20000"/>
                                      <a:satMod val="200000"/>
                                    </a:schemeClr>
                                  </a:gs>
                                  <a:gs pos="78000">
                                    <a:schemeClr val="accent6">
                                      <a:tint val="90000"/>
                                      <a:shade val="89000"/>
                                      <a:satMod val="220000"/>
                                    </a:schemeClr>
                                  </a:gs>
                                  <a:gs pos="100000">
                                    <a:schemeClr val="accent6">
                                      <a:tint val="12000"/>
                                      <a:satMod val="25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innerShdw blurRad="69850" dist="43180" dir="5400000">
                                  <a:srgbClr val="000000">
                                    <a:alpha val="65000"/>
                                  </a:srgbClr>
                                </a:innerShdw>
                              </a:effectLst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a14:m>
                  <a:endParaRPr lang="pl-PL" sz="3200" b="1" cap="none" spc="0" dirty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endParaRPr>
                </a:p>
              </p:txBody>
            </p:sp>
          </mc:Choice>
          <mc:Fallback xmlns="">
            <p:sp>
              <p:nvSpPr>
                <p:cNvPr id="7" name="Prostokąt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56593" y="2267650"/>
                  <a:ext cx="707246" cy="801310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21552" b="-11450"/>
                  </a:stretch>
                </a:blipFill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Łuk 7"/>
          <p:cNvSpPr/>
          <p:nvPr/>
        </p:nvSpPr>
        <p:spPr>
          <a:xfrm>
            <a:off x="971599" y="1484784"/>
            <a:ext cx="7485687" cy="360040"/>
          </a:xfrm>
          <a:prstGeom prst="arc">
            <a:avLst>
              <a:gd name="adj1" fmla="val 10805272"/>
              <a:gd name="adj2" fmla="val 21527867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0" name="Grupa 9"/>
          <p:cNvGrpSpPr/>
          <p:nvPr/>
        </p:nvGrpSpPr>
        <p:grpSpPr>
          <a:xfrm>
            <a:off x="3618797" y="3409788"/>
            <a:ext cx="4215094" cy="595276"/>
            <a:chOff x="3452565" y="2473684"/>
            <a:chExt cx="4215094" cy="595276"/>
          </a:xfrm>
        </p:grpSpPr>
        <p:sp>
          <p:nvSpPr>
            <p:cNvPr id="11" name="Prostokąt 10"/>
            <p:cNvSpPr/>
            <p:nvPr/>
          </p:nvSpPr>
          <p:spPr>
            <a:xfrm>
              <a:off x="3452565" y="2484185"/>
              <a:ext cx="359393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l-PL" sz="3200" b="1" cap="none" spc="0" dirty="0" smtClean="0">
                  <a:ln w="1905"/>
                  <a:solidFill>
                    <a:srgbClr val="0070C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x</a:t>
              </a:r>
              <a:endParaRPr lang="pl-PL" sz="3200" b="1" cap="none" spc="0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2" name="Prostokąt 11"/>
            <p:cNvSpPr/>
            <p:nvPr/>
          </p:nvSpPr>
          <p:spPr>
            <a:xfrm>
              <a:off x="4489867" y="2484185"/>
              <a:ext cx="354584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l-PL" sz="3200" b="1" cap="none" spc="0" dirty="0" smtClean="0">
                  <a:ln w="1905"/>
                  <a:solidFill>
                    <a:srgbClr val="0070C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y</a:t>
              </a:r>
              <a:endParaRPr lang="pl-PL" sz="3200" b="1" cap="none" spc="0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3" name="Prostokąt 12"/>
            <p:cNvSpPr/>
            <p:nvPr/>
          </p:nvSpPr>
          <p:spPr>
            <a:xfrm>
              <a:off x="5679020" y="2484185"/>
              <a:ext cx="529312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l-PL" sz="3200" b="1" cap="none" spc="0" dirty="0" err="1" smtClean="0">
                  <a:ln w="1905"/>
                  <a:solidFill>
                    <a:srgbClr val="0070C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xy</a:t>
              </a:r>
              <a:endParaRPr lang="pl-PL" sz="3200" b="1" cap="none" spc="0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4" name="Prostokąt 13"/>
            <p:cNvSpPr/>
            <p:nvPr/>
          </p:nvSpPr>
          <p:spPr>
            <a:xfrm>
              <a:off x="7152774" y="2473684"/>
              <a:ext cx="514885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l-PL" sz="3200" b="1" cap="none" spc="0" dirty="0" smtClean="0">
                  <a:ln w="1905"/>
                  <a:solidFill>
                    <a:srgbClr val="0070C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y</a:t>
              </a:r>
              <a:r>
                <a:rPr lang="pl-PL" sz="3200" b="1" cap="none" spc="0" baseline="30000" dirty="0" smtClean="0">
                  <a:ln w="1905"/>
                  <a:solidFill>
                    <a:srgbClr val="0070C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2</a:t>
              </a:r>
              <a:endParaRPr lang="pl-PL" sz="3200" b="1" cap="none" spc="0" baseline="30000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15" name="Grupa 14"/>
          <p:cNvGrpSpPr/>
          <p:nvPr/>
        </p:nvGrpSpPr>
        <p:grpSpPr>
          <a:xfrm>
            <a:off x="3618797" y="4365104"/>
            <a:ext cx="4624964" cy="803682"/>
            <a:chOff x="3259404" y="2267650"/>
            <a:chExt cx="5049200" cy="803682"/>
          </a:xfrm>
        </p:grpSpPr>
        <p:sp>
          <p:nvSpPr>
            <p:cNvPr id="16" name="Prostokąt 15"/>
            <p:cNvSpPr/>
            <p:nvPr/>
          </p:nvSpPr>
          <p:spPr>
            <a:xfrm>
              <a:off x="3259404" y="2377104"/>
              <a:ext cx="745717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l-PL" sz="3200" b="1" cap="none" spc="0" dirty="0" smtClean="0">
                  <a:ln w="1905"/>
                  <a:solidFill>
                    <a:schemeClr val="accent3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-3a</a:t>
              </a:r>
              <a:endParaRPr lang="pl-PL" sz="3200" b="1" cap="none" spc="0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7" name="Prostokąt 16"/>
            <p:cNvSpPr/>
            <p:nvPr/>
          </p:nvSpPr>
          <p:spPr>
            <a:xfrm>
              <a:off x="4696462" y="2377104"/>
              <a:ext cx="1124027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l-PL" sz="3200" b="1" cap="none" spc="0" dirty="0" smtClean="0">
                  <a:ln w="1905"/>
                  <a:solidFill>
                    <a:schemeClr val="accent3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0,9pr</a:t>
              </a:r>
              <a:endParaRPr lang="pl-PL" sz="3200" b="1" cap="none" spc="0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Prostokąt 18"/>
                <p:cNvSpPr/>
                <p:nvPr/>
              </p:nvSpPr>
              <p:spPr>
                <a:xfrm>
                  <a:off x="6511830" y="2267650"/>
                  <a:ext cx="1796774" cy="803682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pl-PL" sz="3200" b="1" cap="none" spc="0" dirty="0" smtClean="0">
                      <a:ln w="1905"/>
                      <a:solidFill>
                        <a:schemeClr val="accent3">
                          <a:lumMod val="50000"/>
                        </a:schemeClr>
                      </a:solidFill>
                      <a:effectLst>
                        <a:innerShdw blurRad="69850" dist="43180" dir="5400000">
                          <a:srgbClr val="000000">
                            <a:alpha val="65000"/>
                          </a:srgbClr>
                        </a:innerShdw>
                      </a:effectLst>
                    </a:rPr>
                    <a:t>-2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pl-PL" sz="3200" b="1" i="1" cap="none" spc="0" dirty="0" smtClean="0">
                              <a:ln w="1905"/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>
                                <a:innerShdw blurRad="69850" dist="43180" dir="5400000">
                                  <a:srgbClr val="000000">
                                    <a:alpha val="65000"/>
                                  </a:srgbClr>
                                </a:inn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sz="3200" b="1" i="1" cap="none" spc="0" dirty="0" smtClean="0">
                              <a:ln w="1905"/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>
                                <a:innerShdw blurRad="69850" dist="43180" dir="5400000">
                                  <a:srgbClr val="000000">
                                    <a:alpha val="65000"/>
                                  </a:srgbClr>
                                </a:innerShdw>
                              </a:effectLst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pl-PL" sz="3200" b="1" i="1" cap="none" spc="0" dirty="0" smtClean="0">
                              <a:ln w="1905"/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>
                                <a:innerShdw blurRad="69850" dist="43180" dir="5400000">
                                  <a:srgbClr val="000000">
                                    <a:alpha val="65000"/>
                                  </a:srgbClr>
                                </a:innerShdw>
                              </a:effectLst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pl-PL" sz="3200" b="1" i="1" cap="none" spc="0" dirty="0" smtClean="0">
                          <a:ln w="1905"/>
                          <a:solidFill>
                            <a:schemeClr val="accent3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mbria Math"/>
                        </a:rPr>
                        <m:t>𝒙</m:t>
                      </m:r>
                      <m:r>
                        <a:rPr lang="pl-PL" sz="3200" b="1" i="1" cap="none" spc="0" baseline="30000" dirty="0" smtClean="0">
                          <a:ln w="1905"/>
                          <a:solidFill>
                            <a:schemeClr val="accent3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mbria Math"/>
                        </a:rPr>
                        <m:t>𝟐</m:t>
                      </m:r>
                      <m:r>
                        <a:rPr lang="pl-PL" sz="3200" b="1" i="1" cap="none" spc="0" dirty="0" smtClean="0">
                          <a:ln w="1905"/>
                          <a:solidFill>
                            <a:schemeClr val="accent3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mbria Math"/>
                        </a:rPr>
                        <m:t>𝒚𝒛</m:t>
                      </m:r>
                      <m:r>
                        <a:rPr lang="pl-PL" sz="3200" b="1" i="1" cap="none" spc="0" baseline="30000" dirty="0" smtClean="0">
                          <a:ln w="1905"/>
                          <a:solidFill>
                            <a:schemeClr val="accent3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mbria Math"/>
                        </a:rPr>
                        <m:t>𝟑</m:t>
                      </m:r>
                    </m:oMath>
                  </a14:m>
                  <a:endParaRPr lang="pl-PL" sz="3200" b="1" cap="none" spc="0" baseline="30000" dirty="0">
                    <a:ln w="1905"/>
                    <a:solidFill>
                      <a:schemeClr val="accent3">
                        <a:lumMod val="50000"/>
                      </a:scheme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endParaRPr>
                </a:p>
              </p:txBody>
            </p:sp>
          </mc:Choice>
          <mc:Fallback xmlns="">
            <p:sp>
              <p:nvSpPr>
                <p:cNvPr id="19" name="Prostokąt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11830" y="2267650"/>
                  <a:ext cx="1796774" cy="80368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13704" b="-10606"/>
                  </a:stretch>
                </a:blipFill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0805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84536" y="462319"/>
            <a:ext cx="6965245" cy="1202485"/>
          </a:xfrm>
        </p:spPr>
        <p:txBody>
          <a:bodyPr>
            <a:normAutofit/>
          </a:bodyPr>
          <a:lstStyle/>
          <a:p>
            <a:r>
              <a:rPr lang="pl-PL" sz="3600" dirty="0">
                <a:solidFill>
                  <a:schemeClr val="accent3">
                    <a:lumMod val="50000"/>
                  </a:schemeClr>
                </a:solidFill>
              </a:rPr>
              <a:t>Porządkowanie jednomianu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15617" y="1823903"/>
            <a:ext cx="7128144" cy="1389073"/>
          </a:xfrm>
        </p:spPr>
        <p:txBody>
          <a:bodyPr/>
          <a:lstStyle/>
          <a:p>
            <a:pPr marL="0" indent="0">
              <a:buNone/>
            </a:pPr>
            <a:r>
              <a:rPr lang="pl-PL" dirty="0"/>
              <a:t>Jednomian jest </a:t>
            </a:r>
            <a:r>
              <a:rPr lang="pl-PL" b="1" dirty="0"/>
              <a:t>uporządkowany</a:t>
            </a:r>
            <a:r>
              <a:rPr lang="pl-PL" dirty="0"/>
              <a:t>, jeżeli jego </a:t>
            </a:r>
            <a:r>
              <a:rPr lang="pl-PL" b="1" dirty="0"/>
              <a:t>pierwszym czynnikiem jest liczba</a:t>
            </a:r>
            <a:r>
              <a:rPr lang="pl-PL" dirty="0"/>
              <a:t>, a </a:t>
            </a:r>
            <a:r>
              <a:rPr lang="pl-PL" b="1" dirty="0"/>
              <a:t>następnymi</a:t>
            </a:r>
            <a:r>
              <a:rPr lang="pl-PL" dirty="0"/>
              <a:t> czynnikami są </a:t>
            </a:r>
            <a:r>
              <a:rPr lang="pl-PL" b="1" dirty="0"/>
              <a:t>litery, </a:t>
            </a:r>
            <a:r>
              <a:rPr lang="pl-PL" dirty="0"/>
              <a:t>występujące</a:t>
            </a:r>
            <a:r>
              <a:rPr lang="pl-PL" b="1" dirty="0"/>
              <a:t> w kolejności alfabetycznej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441325" y="3401326"/>
            <a:ext cx="4860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endParaRPr lang="pl-PL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818725" y="3401326"/>
            <a:ext cx="42351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</a:t>
            </a:r>
            <a:endParaRPr lang="pl-PL" sz="40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096786" y="3401326"/>
            <a:ext cx="4555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</a:t>
            </a:r>
            <a:endParaRPr lang="pl-PL" sz="40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2187736" y="3397002"/>
            <a:ext cx="4860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</a:t>
            </a:r>
            <a:endParaRPr lang="pl-PL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Łuk 7"/>
          <p:cNvSpPr/>
          <p:nvPr/>
        </p:nvSpPr>
        <p:spPr>
          <a:xfrm>
            <a:off x="971599" y="1484784"/>
            <a:ext cx="7485687" cy="360040"/>
          </a:xfrm>
          <a:prstGeom prst="arc">
            <a:avLst>
              <a:gd name="adj1" fmla="val 10805272"/>
              <a:gd name="adj2" fmla="val 21527867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Prostokąt 19"/>
          <p:cNvSpPr/>
          <p:nvPr/>
        </p:nvSpPr>
        <p:spPr>
          <a:xfrm>
            <a:off x="2570114" y="3401326"/>
            <a:ext cx="4860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endParaRPr lang="pl-PL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2958989" y="3401326"/>
            <a:ext cx="4555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</a:t>
            </a:r>
            <a:endParaRPr lang="pl-PL" sz="40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3323819" y="3401326"/>
            <a:ext cx="42351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</a:t>
            </a:r>
            <a:endParaRPr lang="pl-PL" sz="40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3216480" y="4342394"/>
            <a:ext cx="46038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</a:t>
            </a:r>
            <a:endParaRPr lang="pl-PL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572239" y="4342394"/>
            <a:ext cx="44114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</a:t>
            </a:r>
            <a:endParaRPr lang="pl-PL" sz="40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2866330" y="4342394"/>
            <a:ext cx="44114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</a:t>
            </a:r>
            <a:endParaRPr lang="pl-PL" sz="40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950067" y="4338070"/>
            <a:ext cx="4860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</a:t>
            </a:r>
            <a:endParaRPr lang="pl-PL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4345269" y="4342394"/>
            <a:ext cx="46038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</a:t>
            </a:r>
            <a:endParaRPr lang="pl-PL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4628346" y="4342394"/>
            <a:ext cx="64152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</a:t>
            </a:r>
            <a:r>
              <a:rPr lang="pl-PL" sz="4000" b="1" cap="none" spc="0" baseline="3000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pl-PL" sz="4000" b="1" cap="none" spc="0" baseline="3000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4671359" y="5389255"/>
            <a:ext cx="4026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x</a:t>
            </a:r>
            <a:endParaRPr lang="pl-PL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887382" y="5389255"/>
            <a:ext cx="39786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</a:t>
            </a:r>
            <a:endParaRPr lang="pl-PL" sz="40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4374510" y="5389255"/>
            <a:ext cx="4860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pl-PL" sz="40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5886678" y="5384931"/>
            <a:ext cx="4860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</a:t>
            </a:r>
            <a:endParaRPr lang="pl-PL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6262390" y="5389255"/>
            <a:ext cx="7873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</a:t>
            </a:r>
            <a:endParaRPr lang="pl-PL" sz="40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6898261" y="5389255"/>
            <a:ext cx="6030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x</a:t>
            </a:r>
            <a:r>
              <a:rPr lang="pl-PL" sz="4000" b="1" cap="none" spc="0" baseline="300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pl-PL" sz="4000" b="1" cap="none" spc="0" baseline="3000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7319469" y="5389255"/>
            <a:ext cx="39786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</a:t>
            </a:r>
            <a:endParaRPr lang="pl-PL" sz="40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5629103" y="5384930"/>
            <a:ext cx="4026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x</a:t>
            </a:r>
            <a:endParaRPr lang="pl-PL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5310614" y="5384930"/>
            <a:ext cx="4860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pl-PL" sz="40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5216866" y="5308536"/>
            <a:ext cx="24077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·</a:t>
            </a:r>
            <a:endParaRPr lang="pl-PL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Objaśnienie prostokątne zaokrąglone 8"/>
          <p:cNvSpPr/>
          <p:nvPr/>
        </p:nvSpPr>
        <p:spPr>
          <a:xfrm>
            <a:off x="251520" y="4318050"/>
            <a:ext cx="2318594" cy="1052446"/>
          </a:xfrm>
          <a:prstGeom prst="wedgeRoundRectCallout">
            <a:avLst>
              <a:gd name="adj1" fmla="val -46726"/>
              <a:gd name="adj2" fmla="val 105502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Tak porządkujemy jednomiany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4291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250"/>
                            </p:stCondLst>
                            <p:childTnLst>
                              <p:par>
                                <p:cTn id="47" presetID="26" presetClass="emph" presetSubtype="0" repeatCount="3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7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500"/>
                            </p:stCondLst>
                            <p:childTnLst>
                              <p:par>
                                <p:cTn id="55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2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6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8250"/>
                            </p:stCondLst>
                            <p:childTnLst>
                              <p:par>
                                <p:cTn id="79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75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375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1250"/>
                            </p:stCondLst>
                            <p:childTnLst>
                              <p:par>
                                <p:cTn id="87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5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50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425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5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5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65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725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80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875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9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0250"/>
                            </p:stCondLst>
                            <p:childTnLst>
                              <p:par>
                                <p:cTn id="126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10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8" dur="50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9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10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1" dur="50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325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4000"/>
                            </p:stCondLst>
                            <p:childTnLst>
                              <p:par>
                                <p:cTn id="137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50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0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2" dur="50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7000"/>
                            </p:stCondLst>
                            <p:childTnLst>
                              <p:par>
                                <p:cTn id="1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7750"/>
                            </p:stCondLst>
                            <p:childTnLst>
                              <p:par>
                                <p:cTn id="148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10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0" dur="50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40750"/>
                            </p:stCondLst>
                            <p:childTnLst>
                              <p:par>
                                <p:cTn id="1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4" grpId="1"/>
      <p:bldP spid="5" grpId="0"/>
      <p:bldP spid="5" grpId="1"/>
      <p:bldP spid="6" grpId="0"/>
      <p:bldP spid="6" grpId="1"/>
      <p:bldP spid="7" grpId="0"/>
      <p:bldP spid="8" grpId="0" animBg="1"/>
      <p:bldP spid="20" grpId="0"/>
      <p:bldP spid="21" grpId="0"/>
      <p:bldP spid="22" grpId="0"/>
      <p:bldP spid="23" grpId="0"/>
      <p:bldP spid="23" grpId="1"/>
      <p:bldP spid="24" grpId="0"/>
      <p:bldP spid="24" grpId="1"/>
      <p:bldP spid="25" grpId="0"/>
      <p:bldP spid="25" grpId="1"/>
      <p:bldP spid="26" grpId="0"/>
      <p:bldP spid="27" grpId="0"/>
      <p:bldP spid="28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4" grpId="0"/>
      <p:bldP spid="35" grpId="0"/>
      <p:bldP spid="36" grpId="0"/>
      <p:bldP spid="37" grpId="0"/>
      <p:bldP spid="37" grpId="1"/>
      <p:bldP spid="38" grpId="0"/>
      <p:bldP spid="38" grpId="1"/>
      <p:bldP spid="39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84536" y="462319"/>
            <a:ext cx="6965245" cy="1202485"/>
          </a:xfrm>
        </p:spPr>
        <p:txBody>
          <a:bodyPr>
            <a:normAutofit/>
          </a:bodyPr>
          <a:lstStyle/>
          <a:p>
            <a:r>
              <a:rPr lang="pl-PL" sz="3200" dirty="0">
                <a:solidFill>
                  <a:schemeClr val="accent3">
                    <a:lumMod val="50000"/>
                  </a:schemeClr>
                </a:solidFill>
              </a:rPr>
              <a:t>Współczynnik liczbowy jednomianu</a:t>
            </a:r>
          </a:p>
        </p:txBody>
      </p:sp>
      <p:sp>
        <p:nvSpPr>
          <p:cNvPr id="8" name="Łuk 7"/>
          <p:cNvSpPr/>
          <p:nvPr/>
        </p:nvSpPr>
        <p:spPr>
          <a:xfrm>
            <a:off x="971599" y="1484784"/>
            <a:ext cx="7485687" cy="360040"/>
          </a:xfrm>
          <a:prstGeom prst="arc">
            <a:avLst>
              <a:gd name="adj1" fmla="val 10805272"/>
              <a:gd name="adj2" fmla="val 21527867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0" name="Symbol zastępczy zawartości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1489545"/>
              </p:ext>
            </p:extLst>
          </p:nvPr>
        </p:nvGraphicFramePr>
        <p:xfrm>
          <a:off x="1619672" y="1988840"/>
          <a:ext cx="5580114" cy="302433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24336"/>
                <a:gridCol w="2555778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Jednomian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Współczynnik liczbowy</a:t>
                      </a:r>
                      <a:endParaRPr lang="pl-PL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" name="Prostokąt 39"/>
          <p:cNvSpPr/>
          <p:nvPr/>
        </p:nvSpPr>
        <p:spPr>
          <a:xfrm>
            <a:off x="2898183" y="2348880"/>
            <a:ext cx="4555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</a:t>
            </a:r>
            <a:endParaRPr lang="pl-PL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175514" y="2348880"/>
            <a:ext cx="46038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</a:t>
            </a:r>
            <a:endParaRPr lang="pl-PL" sz="40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2573802" y="2348880"/>
            <a:ext cx="4860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pl-PL" sz="4000" b="1" cap="none" spc="0" dirty="0">
              <a:ln w="1905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5545747" y="2361074"/>
            <a:ext cx="4860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pl-PL" sz="4000" b="1" cap="none" spc="0" dirty="0">
              <a:ln w="1905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2888831" y="2865130"/>
            <a:ext cx="6030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x</a:t>
            </a:r>
            <a:r>
              <a:rPr lang="pl-PL" sz="4000" b="1" cap="none" spc="0" baseline="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pl-PL" sz="4000" b="1" cap="none" spc="0" baseline="30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3347864" y="2865130"/>
            <a:ext cx="39786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</a:t>
            </a:r>
            <a:endParaRPr lang="pl-PL" sz="40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2373552" y="2865130"/>
            <a:ext cx="61427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-4</a:t>
            </a:r>
            <a:endParaRPr lang="pl-PL" sz="4000" b="1" cap="none" spc="0" dirty="0">
              <a:ln w="1905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5397888" y="2865130"/>
            <a:ext cx="61427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-4</a:t>
            </a:r>
            <a:endParaRPr lang="pl-PL" sz="4000" b="1" cap="none" spc="0" dirty="0">
              <a:ln w="1905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3388076" y="3369186"/>
            <a:ext cx="60786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· s</a:t>
            </a:r>
            <a:endParaRPr lang="pl-PL" sz="4000" b="1" cap="none" spc="0" baseline="30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2939323" y="3369186"/>
            <a:ext cx="4860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pl-PL" sz="4000" b="1" cap="none" spc="0" dirty="0">
              <a:ln w="1905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2395868" y="3369186"/>
            <a:ext cx="6639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  <a:r>
              <a:rPr lang="pl-PL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</a:t>
            </a:r>
            <a:endParaRPr lang="pl-PL" sz="3200" b="1" cap="none" spc="0" baseline="30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5526130" y="3369186"/>
            <a:ext cx="4860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pl-PL" sz="4000" b="1" cap="none" spc="0" dirty="0">
              <a:ln w="1905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3417517" y="3873242"/>
            <a:ext cx="115448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· abc</a:t>
            </a:r>
            <a:endParaRPr lang="pl-PL" sz="4000" b="1" cap="none" spc="0" baseline="30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2875202" y="3873242"/>
            <a:ext cx="61427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-1</a:t>
            </a:r>
            <a:endParaRPr lang="pl-PL" sz="4000" b="1" cap="none" spc="0" dirty="0">
              <a:ln w="1905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1691680" y="3873242"/>
            <a:ext cx="13388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-abc</a:t>
            </a:r>
            <a:r>
              <a:rPr lang="pl-PL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</a:t>
            </a:r>
            <a:endParaRPr lang="pl-PL" sz="3200" b="1" cap="none" spc="0" baseline="30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5" name="Prostokąt 54"/>
          <p:cNvSpPr/>
          <p:nvPr/>
        </p:nvSpPr>
        <p:spPr>
          <a:xfrm>
            <a:off x="5397888" y="3945250"/>
            <a:ext cx="61427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-1</a:t>
            </a:r>
            <a:endParaRPr lang="pl-PL" sz="4000" b="1" cap="none" spc="0" dirty="0">
              <a:ln w="1905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2816219" y="4379585"/>
            <a:ext cx="4860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  <a:endParaRPr lang="pl-PL" sz="4000" b="1" cap="none" spc="0" dirty="0">
              <a:ln w="1905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5526130" y="4379585"/>
            <a:ext cx="4860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  <a:endParaRPr lang="pl-PL" sz="4000" b="1" cap="none" spc="0" dirty="0">
              <a:ln w="1905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676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50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2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50"/>
                            </p:stCondLst>
                            <p:childTnLst>
                              <p:par>
                                <p:cTn id="53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50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250"/>
                            </p:stCondLst>
                            <p:childTnLst>
                              <p:par>
                                <p:cTn id="74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50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25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250"/>
                            </p:stCondLst>
                            <p:childTnLst>
                              <p:par>
                                <p:cTn id="95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 tmFilter="0, 0; .2, .5; .8, .5; 1, 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500" autoRev="1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25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50"/>
                            </p:stCondLst>
                            <p:childTnLst>
                              <p:par>
                                <p:cTn id="108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0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500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75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40" grpId="0"/>
      <p:bldP spid="41" grpId="0"/>
      <p:bldP spid="42" grpId="0"/>
      <p:bldP spid="42" grpId="1"/>
      <p:bldP spid="43" grpId="0"/>
      <p:bldP spid="44" grpId="0"/>
      <p:bldP spid="45" grpId="0"/>
      <p:bldP spid="46" grpId="0"/>
      <p:bldP spid="46" grpId="1"/>
      <p:bldP spid="47" grpId="0"/>
      <p:bldP spid="48" grpId="0"/>
      <p:bldP spid="49" grpId="0"/>
      <p:bldP spid="49" grpId="1"/>
      <p:bldP spid="50" grpId="0"/>
      <p:bldP spid="51" grpId="0"/>
      <p:bldP spid="52" grpId="0"/>
      <p:bldP spid="53" grpId="0"/>
      <p:bldP spid="53" grpId="1"/>
      <p:bldP spid="54" grpId="0"/>
      <p:bldP spid="55" grpId="0"/>
      <p:bldP spid="56" grpId="0"/>
      <p:bldP spid="56" grpId="1"/>
      <p:bldP spid="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84536" y="462319"/>
            <a:ext cx="6965245" cy="1202485"/>
          </a:xfrm>
        </p:spPr>
        <p:txBody>
          <a:bodyPr>
            <a:normAutofit/>
          </a:bodyPr>
          <a:lstStyle/>
          <a:p>
            <a:r>
              <a:rPr lang="pl-PL" sz="3200" dirty="0">
                <a:solidFill>
                  <a:schemeClr val="accent3">
                    <a:lumMod val="50000"/>
                  </a:schemeClr>
                </a:solidFill>
              </a:rPr>
              <a:t>Jednomiany  podobne</a:t>
            </a:r>
          </a:p>
        </p:txBody>
      </p:sp>
      <p:sp>
        <p:nvSpPr>
          <p:cNvPr id="8" name="Łuk 7"/>
          <p:cNvSpPr/>
          <p:nvPr/>
        </p:nvSpPr>
        <p:spPr>
          <a:xfrm>
            <a:off x="971599" y="1484784"/>
            <a:ext cx="7485687" cy="360040"/>
          </a:xfrm>
          <a:prstGeom prst="arc">
            <a:avLst>
              <a:gd name="adj1" fmla="val 10805272"/>
              <a:gd name="adj2" fmla="val 21527867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0" name="Prostokąt 39"/>
          <p:cNvSpPr/>
          <p:nvPr/>
        </p:nvSpPr>
        <p:spPr>
          <a:xfrm>
            <a:off x="1938556" y="2139134"/>
            <a:ext cx="8851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-4a</a:t>
            </a:r>
            <a:endParaRPr lang="pl-PL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6123989" y="2139134"/>
            <a:ext cx="108555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-4a</a:t>
            </a:r>
            <a:r>
              <a:rPr lang="pl-PL" sz="4000" b="1" baseline="300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pl-PL" sz="4000" b="1" cap="none" spc="0" baseline="3000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4812736" y="2139134"/>
            <a:ext cx="75693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3a</a:t>
            </a:r>
            <a:endParaRPr lang="pl-PL" sz="3200" b="1" cap="none" spc="0" baseline="30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Prostokąt 23"/>
              <p:cNvSpPr/>
              <p:nvPr/>
            </p:nvSpPr>
            <p:spPr>
              <a:xfrm>
                <a:off x="3378051" y="2003808"/>
                <a:ext cx="880369" cy="978538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pl-PL" sz="4000" b="1" i="1" smtClean="0">
                            <a:ln w="1905"/>
                            <a:solidFill>
                              <a:srgbClr val="0070C0"/>
                            </a:solidFill>
                            <a:effectLst>
                              <a:innerShdw blurRad="69850" dist="43180" dir="5400000">
                                <a:srgbClr val="000000">
                                  <a:alpha val="65000"/>
                                </a:srgbClr>
                              </a:inn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pl-PL" sz="4000" b="1" i="1" smtClean="0">
                            <a:ln w="1905"/>
                            <a:solidFill>
                              <a:srgbClr val="0070C0"/>
                            </a:solidFill>
                            <a:effectLst>
                              <a:innerShdw blurRad="69850" dist="43180" dir="5400000">
                                <a:srgbClr val="000000">
                                  <a:alpha val="65000"/>
                                </a:srgbClr>
                              </a:innerShdw>
                            </a:effectLst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pl-PL" sz="4000" b="1" i="1" smtClean="0">
                            <a:ln w="1905"/>
                            <a:solidFill>
                              <a:srgbClr val="0070C0"/>
                            </a:solidFill>
                            <a:effectLst>
                              <a:innerShdw blurRad="69850" dist="43180" dir="5400000">
                                <a:srgbClr val="000000">
                                  <a:alpha val="65000"/>
                                </a:srgbClr>
                              </a:innerShdw>
                            </a:effectLst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pl-PL" sz="4000" b="1" dirty="0" smtClean="0">
                    <a:ln w="1905"/>
                    <a:solidFill>
                      <a:srgbClr val="0070C0"/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a</a:t>
                </a:r>
                <a:r>
                  <a:rPr lang="pl-PL" sz="4000" b="1" baseline="30000" dirty="0" smtClean="0">
                    <a:ln w="1905"/>
                    <a:solidFill>
                      <a:srgbClr val="0070C0"/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2</a:t>
                </a:r>
                <a:endParaRPr lang="pl-PL" sz="4000" b="1" cap="none" spc="0" baseline="30000" dirty="0">
                  <a:ln w="1905"/>
                  <a:solidFill>
                    <a:srgbClr val="0070C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</mc:Choice>
        <mc:Fallback xmlns="">
          <p:sp>
            <p:nvSpPr>
              <p:cNvPr id="24" name="Prostokąt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8051" y="2003808"/>
                <a:ext cx="880369" cy="978538"/>
              </a:xfrm>
              <a:prstGeom prst="rect">
                <a:avLst/>
              </a:prstGeom>
              <a:blipFill rotWithShape="1">
                <a:blip r:embed="rId2"/>
                <a:stretch>
                  <a:fillRect r="-13793" b="-11875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lipsa 2"/>
          <p:cNvSpPr/>
          <p:nvPr/>
        </p:nvSpPr>
        <p:spPr>
          <a:xfrm>
            <a:off x="2323134" y="2308566"/>
            <a:ext cx="534671" cy="504056"/>
          </a:xfrm>
          <a:prstGeom prst="ellipse">
            <a:avLst/>
          </a:prstGeom>
          <a:noFill/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Elipsa 8"/>
          <p:cNvSpPr/>
          <p:nvPr/>
        </p:nvSpPr>
        <p:spPr>
          <a:xfrm>
            <a:off x="5060476" y="2308566"/>
            <a:ext cx="534671" cy="504056"/>
          </a:xfrm>
          <a:prstGeom prst="ellipse">
            <a:avLst/>
          </a:prstGeom>
          <a:noFill/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Elipsa 9"/>
          <p:cNvSpPr/>
          <p:nvPr/>
        </p:nvSpPr>
        <p:spPr>
          <a:xfrm>
            <a:off x="3635896" y="2198780"/>
            <a:ext cx="693888" cy="654156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Elipsa 10"/>
          <p:cNvSpPr/>
          <p:nvPr/>
        </p:nvSpPr>
        <p:spPr>
          <a:xfrm>
            <a:off x="6588224" y="2198780"/>
            <a:ext cx="693888" cy="654156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7226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750"/>
                            </p:stCondLst>
                            <p:childTnLst>
                              <p:par>
                                <p:cTn id="6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50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50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500"/>
                            </p:stCondLst>
                            <p:childTnLst>
                              <p:par>
                                <p:cTn id="88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50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50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4500"/>
                            </p:stCondLst>
                            <p:childTnLst>
                              <p:par>
                                <p:cTn id="95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2" presetID="37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0092 L -0.03473 0.06431 C -0.04271 0.07819 -0.04549 0.09716 -0.04341 0.11613 C -0.04132 0.13787 -0.03473 0.15453 -0.02414 0.1647 L 0.02274 0.21583 " pathEditMode="relative" rAng="4924755" ptsTypes="FffFF">
                                      <p:cBhvr>
                                        <p:cTn id="10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5" y="11358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37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3.72195E-6 L -0.03524 0.06524 C -0.04323 0.07935 -0.04601 0.09832 -0.04393 0.11751 C -0.04167 0.13903 -0.03524 0.15591 -0.02465 0.16632 L 0.02257 0.21721 " pathEditMode="relative" rAng="4924755" ptsTypes="FffFF">
                                      <p:cBhvr>
                                        <p:cTn id="105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5" y="113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9000"/>
                            </p:stCondLst>
                            <p:childTnLst>
                              <p:par>
                                <p:cTn id="107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0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1500"/>
                            </p:stCondLst>
                            <p:childTnLst>
                              <p:par>
                                <p:cTn id="114" presetID="37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0069 L -0.04548 0.10618 C -0.05572 0.12792 -0.05868 0.16008 -0.05572 0.19269 C -0.05277 0.23017 -0.04427 0.25908 -0.03107 0.27851 L 0.03125 0.37127 " pathEditMode="relative" rAng="5016336" ptsTypes="FffFF">
                                      <p:cBhvr>
                                        <p:cTn id="11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4" y="19130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37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6 -0.00138 L -0.04548 0.10572 C -0.05555 0.12746 -0.0585 0.15985 -0.05555 0.19269 C -0.0526 0.2304 -0.04427 0.25931 -0.03125 0.27921 L 0.03125 0.37197 " pathEditMode="relative" rAng="5016336" ptsTypes="FffFF">
                                      <p:cBhvr>
                                        <p:cTn id="11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7" y="19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40" grpId="0"/>
      <p:bldP spid="40" grpId="1"/>
      <p:bldP spid="40" grpId="2"/>
      <p:bldP spid="41" grpId="0"/>
      <p:bldP spid="41" grpId="1"/>
      <p:bldP spid="41" grpId="2"/>
      <p:bldP spid="54" grpId="0"/>
      <p:bldP spid="54" grpId="1"/>
      <p:bldP spid="54" grpId="2"/>
      <p:bldP spid="24" grpId="0"/>
      <p:bldP spid="24" grpId="1"/>
      <p:bldP spid="24" grpId="2"/>
      <p:bldP spid="3" grpId="0" animBg="1"/>
      <p:bldP spid="9" grpId="0" animBg="1"/>
      <p:bldP spid="10" grpId="0" animBg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nezka">
  <a:themeElements>
    <a:clrScheme name="Aerodynamiczny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Pinezka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nezk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184</TotalTime>
  <Words>141</Words>
  <Application>Microsoft Office PowerPoint</Application>
  <PresentationFormat>Pokaz na ekranie (4:3)</PresentationFormat>
  <Paragraphs>69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Pinezka</vt:lpstr>
      <vt:lpstr>Co to są jednomiany?</vt:lpstr>
      <vt:lpstr>Jednomiany to:</vt:lpstr>
      <vt:lpstr>Porządkowanie jednomianu</vt:lpstr>
      <vt:lpstr>Współczynnik liczbowy jednomianu</vt:lpstr>
      <vt:lpstr>Jednomiany  podobne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Ania</dc:creator>
  <cp:keywords>Jednomian, współczynnik liczbowy, porządkowanie</cp:keywords>
  <cp:lastModifiedBy>Ania</cp:lastModifiedBy>
  <cp:revision>28</cp:revision>
  <dcterms:created xsi:type="dcterms:W3CDTF">2013-08-19T09:23:00Z</dcterms:created>
  <dcterms:modified xsi:type="dcterms:W3CDTF">2013-08-20T07:59:32Z</dcterms:modified>
</cp:coreProperties>
</file>